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2"/>
  </p:notesMasterIdLst>
  <p:sldIdLst>
    <p:sldId id="256" r:id="rId2"/>
    <p:sldId id="272" r:id="rId3"/>
    <p:sldId id="257" r:id="rId4"/>
    <p:sldId id="258" r:id="rId5"/>
    <p:sldId id="259" r:id="rId6"/>
    <p:sldId id="260" r:id="rId7"/>
    <p:sldId id="261" r:id="rId8"/>
    <p:sldId id="275" r:id="rId9"/>
    <p:sldId id="262" r:id="rId10"/>
    <p:sldId id="263" r:id="rId11"/>
    <p:sldId id="273" r:id="rId12"/>
    <p:sldId id="268" r:id="rId13"/>
    <p:sldId id="270" r:id="rId14"/>
    <p:sldId id="267" r:id="rId15"/>
    <p:sldId id="269" r:id="rId16"/>
    <p:sldId id="271" r:id="rId17"/>
    <p:sldId id="265" r:id="rId18"/>
    <p:sldId id="266" r:id="rId19"/>
    <p:sldId id="264"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37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5C5E69-4E72-47CD-92B3-F18308FBA401}" type="datetimeFigureOut">
              <a:rPr lang="it-IT" smtClean="0"/>
              <a:pPr/>
              <a:t>31/07/2013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A5F79C-CD2C-4781-BC2D-77562B2E7FA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20</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0A5F79C-CD2C-4781-BC2D-77562B2E7FAA}"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2730A2F-D389-477C-B5AB-57D22107C079}" type="datetimeFigureOut">
              <a:rPr lang="en-GB" smtClean="0"/>
              <a:pPr/>
              <a:t>31/07/2013</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91945E9B-E103-494F-8CCF-278B8FAA4D92}" type="slidenum">
              <a:rPr lang="en-GB" smtClean="0"/>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730A2F-D389-477C-B5AB-57D22107C079}" type="datetimeFigureOut">
              <a:rPr lang="en-GB" smtClean="0"/>
              <a:pPr/>
              <a:t>31/07/2013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45E9B-E103-494F-8CCF-278B8FAA4D92}"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730A2F-D389-477C-B5AB-57D22107C079}" type="datetimeFigureOut">
              <a:rPr lang="en-GB" smtClean="0"/>
              <a:pPr/>
              <a:t>31/07/2013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45E9B-E103-494F-8CCF-278B8FAA4D92}"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730A2F-D389-477C-B5AB-57D22107C079}" type="datetimeFigureOut">
              <a:rPr lang="en-GB" smtClean="0"/>
              <a:pPr/>
              <a:t>31/07/2013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45E9B-E103-494F-8CCF-278B8FAA4D92}"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730A2F-D389-477C-B5AB-57D22107C079}" type="datetimeFigureOut">
              <a:rPr lang="en-GB" smtClean="0"/>
              <a:pPr/>
              <a:t>31/07/2013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45E9B-E103-494F-8CCF-278B8FAA4D92}" type="slidenum">
              <a:rPr lang="en-GB" smtClean="0"/>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730A2F-D389-477C-B5AB-57D22107C079}" type="datetimeFigureOut">
              <a:rPr lang="en-GB" smtClean="0"/>
              <a:pPr/>
              <a:t>31/07/2013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45E9B-E103-494F-8CCF-278B8FAA4D92}"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730A2F-D389-477C-B5AB-57D22107C079}" type="datetimeFigureOut">
              <a:rPr lang="en-GB" smtClean="0"/>
              <a:pPr/>
              <a:t>31/07/2013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945E9B-E103-494F-8CCF-278B8FAA4D92}"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730A2F-D389-477C-B5AB-57D22107C079}" type="datetimeFigureOut">
              <a:rPr lang="en-GB" smtClean="0"/>
              <a:pPr/>
              <a:t>31/07/2013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945E9B-E103-494F-8CCF-278B8FAA4D92}"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30A2F-D389-477C-B5AB-57D22107C079}" type="datetimeFigureOut">
              <a:rPr lang="en-GB" smtClean="0"/>
              <a:pPr/>
              <a:t>31/07/2013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945E9B-E103-494F-8CCF-278B8FAA4D92}"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730A2F-D389-477C-B5AB-57D22107C079}" type="datetimeFigureOut">
              <a:rPr lang="en-GB" smtClean="0"/>
              <a:pPr/>
              <a:t>31/07/2013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45E9B-E103-494F-8CCF-278B8FAA4D92}"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730A2F-D389-477C-B5AB-57D22107C079}" type="datetimeFigureOut">
              <a:rPr lang="en-GB" smtClean="0"/>
              <a:pPr/>
              <a:t>31/07/2013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91945E9B-E103-494F-8CCF-278B8FAA4D92}" type="slidenum">
              <a:rPr lang="en-GB" smtClean="0"/>
              <a:pPr/>
              <a:t>‹N›</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730A2F-D389-477C-B5AB-57D22107C079}" type="datetimeFigureOut">
              <a:rPr lang="en-GB" smtClean="0"/>
              <a:pPr/>
              <a:t>31/07/2013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945E9B-E103-494F-8CCF-278B8FAA4D92}" type="slidenum">
              <a:rPr lang="en-GB" smtClean="0"/>
              <a:pPr/>
              <a:t>‹N›</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Fair Assessment in CLIL</a:t>
            </a:r>
            <a:endParaRPr lang="en-GB" dirty="0"/>
          </a:p>
        </p:txBody>
      </p:sp>
      <p:sp>
        <p:nvSpPr>
          <p:cNvPr id="3" name="Subtitle 2"/>
          <p:cNvSpPr>
            <a:spLocks noGrp="1"/>
          </p:cNvSpPr>
          <p:nvPr>
            <p:ph type="subTitle" idx="1"/>
          </p:nvPr>
        </p:nvSpPr>
        <p:spPr>
          <a:xfrm>
            <a:off x="533400" y="4581128"/>
            <a:ext cx="7278960" cy="400008"/>
          </a:xfrm>
        </p:spPr>
        <p:txBody>
          <a:bodyPr>
            <a:normAutofit fontScale="92500" lnSpcReduction="20000"/>
          </a:bodyPr>
          <a:lstStyle/>
          <a:p>
            <a:r>
              <a:rPr lang="en-GB" dirty="0" smtClean="0"/>
              <a:t>John Clegg</a:t>
            </a:r>
            <a:endParaRPr lang="en-GB" dirty="0"/>
          </a:p>
        </p:txBody>
      </p:sp>
      <p:pic>
        <p:nvPicPr>
          <p:cNvPr id="40962" name="Immagine 1"/>
          <p:cNvPicPr>
            <a:picLocks noChangeAspect="1" noChangeArrowheads="1"/>
          </p:cNvPicPr>
          <p:nvPr/>
        </p:nvPicPr>
        <p:blipFill>
          <a:blip r:embed="rId3" cstate="print"/>
          <a:srcRect/>
          <a:stretch>
            <a:fillRect/>
          </a:stretch>
        </p:blipFill>
        <p:spPr bwMode="auto">
          <a:xfrm>
            <a:off x="539552" y="5661248"/>
            <a:ext cx="1414873" cy="576833"/>
          </a:xfrm>
          <a:prstGeom prst="rect">
            <a:avLst/>
          </a:prstGeom>
          <a:noFill/>
        </p:spPr>
      </p:pic>
      <p:pic>
        <p:nvPicPr>
          <p:cNvPr id="40961" name="Immagine 58"/>
          <p:cNvPicPr>
            <a:picLocks noChangeAspect="1" noChangeArrowheads="1"/>
          </p:cNvPicPr>
          <p:nvPr/>
        </p:nvPicPr>
        <p:blipFill>
          <a:blip r:embed="rId4" cstate="print"/>
          <a:srcRect/>
          <a:stretch>
            <a:fillRect/>
          </a:stretch>
        </p:blipFill>
        <p:spPr bwMode="auto">
          <a:xfrm>
            <a:off x="3419872" y="1412776"/>
            <a:ext cx="2340260" cy="720080"/>
          </a:xfrm>
          <a:prstGeom prst="rect">
            <a:avLst/>
          </a:prstGeom>
          <a:noFill/>
        </p:spPr>
      </p:pic>
      <p:sp>
        <p:nvSpPr>
          <p:cNvPr id="40963"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smtClean="0">
              <a:ln>
                <a:noFill/>
              </a:ln>
              <a:effectLst/>
              <a:latin typeface="Arial" pitchFamily="34" charset="0"/>
              <a:cs typeface="Arial" pitchFamily="34" charset="0"/>
            </a:endParaRPr>
          </a:p>
        </p:txBody>
      </p:sp>
      <p:sp>
        <p:nvSpPr>
          <p:cNvPr id="40964" name="Rectangle 4"/>
          <p:cNvSpPr>
            <a:spLocks noChangeArrowheads="1"/>
          </p:cNvSpPr>
          <p:nvPr/>
        </p:nvSpPr>
        <p:spPr bwMode="auto">
          <a:xfrm>
            <a:off x="3275856" y="980728"/>
            <a:ext cx="2664296"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505313-L LLP-1-2009-1-IT-KA2-KA2MP</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5" name="Rectangle 5"/>
          <p:cNvSpPr>
            <a:spLocks noChangeArrowheads="1"/>
          </p:cNvSpPr>
          <p:nvPr/>
        </p:nvSpPr>
        <p:spPr bwMode="auto">
          <a:xfrm>
            <a:off x="2411760" y="5661248"/>
            <a:ext cx="374441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dirty="0" smtClean="0">
                <a:ln>
                  <a:noFill/>
                </a:ln>
                <a:solidFill>
                  <a:srgbClr val="FFFFFF"/>
                </a:solidFill>
                <a:effectLst/>
                <a:latin typeface="Arial" pitchFamily="34" charset="0"/>
                <a:ea typeface="Calibri" pitchFamily="34" charset="0"/>
                <a:cs typeface="Times New Roman" pitchFamily="18" charset="0"/>
              </a:rPr>
              <a:t>This project has been funded with the support from the European Commission. This communication reflects the views only of the author, and the Commission cannot be held responsible for any use which may be made of the information contained therein.</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Reducing </a:t>
            </a:r>
            <a:r>
              <a:rPr lang="en-GB" dirty="0"/>
              <a:t>the language demands of the assessment task</a:t>
            </a:r>
            <a:br>
              <a:rPr lang="en-GB" dirty="0"/>
            </a:br>
            <a:endParaRPr lang="en-GB" dirty="0"/>
          </a:p>
        </p:txBody>
      </p:sp>
      <p:sp>
        <p:nvSpPr>
          <p:cNvPr id="3" name="Content Placeholder 2"/>
          <p:cNvSpPr>
            <a:spLocks noGrp="1"/>
          </p:cNvSpPr>
          <p:nvPr>
            <p:ph idx="1"/>
          </p:nvPr>
        </p:nvSpPr>
        <p:spPr/>
        <p:txBody>
          <a:bodyPr>
            <a:normAutofit/>
          </a:bodyPr>
          <a:lstStyle/>
          <a:p>
            <a:pPr marL="514350" lvl="0" indent="-514350">
              <a:buFont typeface="+mj-lt"/>
              <a:buAutoNum type="alphaLcParenR"/>
            </a:pPr>
            <a:r>
              <a:rPr lang="en-GB" dirty="0" smtClean="0"/>
              <a:t>Reduce reading </a:t>
            </a:r>
            <a:r>
              <a:rPr lang="en-GB" dirty="0"/>
              <a:t>demands</a:t>
            </a:r>
          </a:p>
          <a:p>
            <a:pPr marL="514350" indent="-514350"/>
            <a:r>
              <a:rPr lang="en-GB" dirty="0" smtClean="0"/>
              <a:t>Reducing </a:t>
            </a:r>
            <a:r>
              <a:rPr lang="en-GB" dirty="0"/>
              <a:t>the </a:t>
            </a:r>
            <a:r>
              <a:rPr lang="en-GB" dirty="0" smtClean="0"/>
              <a:t>difficulty of questions</a:t>
            </a:r>
            <a:endParaRPr lang="en-GB" dirty="0"/>
          </a:p>
          <a:p>
            <a:pPr marL="514350" indent="-514350"/>
            <a:r>
              <a:rPr lang="en-GB" dirty="0" smtClean="0"/>
              <a:t>Reducing the difficulty of texts </a:t>
            </a:r>
            <a:endParaRPr lang="en-GB" dirty="0"/>
          </a:p>
          <a:p>
            <a:pPr marL="514350" indent="-514350">
              <a:buNone/>
            </a:pPr>
            <a:endParaRPr lang="en-GB" dirty="0"/>
          </a:p>
          <a:p>
            <a:pPr marL="514350" indent="-514350">
              <a:buFont typeface="+mj-lt"/>
              <a:buAutoNum type="alphaLcParenR" startAt="2"/>
            </a:pPr>
            <a:r>
              <a:rPr lang="en-GB" dirty="0" smtClean="0"/>
              <a:t>Reduce writing </a:t>
            </a:r>
            <a:r>
              <a:rPr lang="en-GB" dirty="0"/>
              <a:t>demands</a:t>
            </a:r>
          </a:p>
          <a:p>
            <a:pPr marL="514350" indent="-514350"/>
            <a:r>
              <a:rPr lang="en-GB" dirty="0"/>
              <a:t>S</a:t>
            </a:r>
            <a:r>
              <a:rPr lang="en-GB" dirty="0" smtClean="0"/>
              <a:t>hort-answer </a:t>
            </a:r>
            <a:r>
              <a:rPr lang="en-GB" dirty="0"/>
              <a:t>formats</a:t>
            </a:r>
          </a:p>
          <a:p>
            <a:pPr marL="514350" indent="-514350"/>
            <a:r>
              <a:rPr lang="en-GB" dirty="0"/>
              <a:t>V</a:t>
            </a:r>
            <a:r>
              <a:rPr lang="en-GB" dirty="0" smtClean="0"/>
              <a:t>isual/numerical </a:t>
            </a:r>
            <a:r>
              <a:rPr lang="en-GB" dirty="0"/>
              <a:t>formats</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Language demands in CLIL assessment</a:t>
            </a:r>
            <a:endParaRPr lang="en-GB" dirty="0"/>
          </a:p>
        </p:txBody>
      </p:sp>
      <p:pic>
        <p:nvPicPr>
          <p:cNvPr id="1027" name="Picture 3"/>
          <p:cNvPicPr>
            <a:picLocks noGrp="1" noChangeAspect="1" noChangeArrowheads="1"/>
          </p:cNvPicPr>
          <p:nvPr>
            <p:ph idx="1"/>
          </p:nvPr>
        </p:nvPicPr>
        <p:blipFill>
          <a:blip r:embed="rId3" cstate="print"/>
          <a:srcRect/>
          <a:stretch>
            <a:fillRect/>
          </a:stretch>
        </p:blipFill>
        <p:spPr bwMode="auto">
          <a:xfrm>
            <a:off x="1475657" y="1867384"/>
            <a:ext cx="5749056" cy="420083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GB" dirty="0" smtClean="0"/>
              <a:t>Reducing the difficulty of questions</a:t>
            </a:r>
            <a:endParaRPr lang="en-GB" dirty="0"/>
          </a:p>
        </p:txBody>
      </p:sp>
      <p:sp>
        <p:nvSpPr>
          <p:cNvPr id="3" name="Content Placeholder 2"/>
          <p:cNvSpPr>
            <a:spLocks noGrp="1"/>
          </p:cNvSpPr>
          <p:nvPr>
            <p:ph idx="1"/>
          </p:nvPr>
        </p:nvSpPr>
        <p:spPr/>
        <p:txBody>
          <a:bodyPr/>
          <a:lstStyle/>
          <a:p>
            <a:r>
              <a:rPr lang="en-GB" dirty="0" smtClean="0"/>
              <a:t>Shorter/less complex question</a:t>
            </a:r>
          </a:p>
          <a:p>
            <a:r>
              <a:rPr lang="en-GB" dirty="0" smtClean="0"/>
              <a:t>Visual question</a:t>
            </a:r>
          </a:p>
          <a:p>
            <a:r>
              <a:rPr lang="en-GB" dirty="0" smtClean="0"/>
              <a:t>Numerical question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Reducing the difficulty of texts</a:t>
            </a:r>
            <a:endParaRPr lang="en-GB" dirty="0"/>
          </a:p>
        </p:txBody>
      </p:sp>
      <p:sp>
        <p:nvSpPr>
          <p:cNvPr id="3" name="Content Placeholder 2"/>
          <p:cNvSpPr>
            <a:spLocks noGrp="1"/>
          </p:cNvSpPr>
          <p:nvPr>
            <p:ph idx="1"/>
          </p:nvPr>
        </p:nvSpPr>
        <p:spPr/>
        <p:txBody>
          <a:bodyPr/>
          <a:lstStyle/>
          <a:p>
            <a:r>
              <a:rPr lang="en-GB" dirty="0" smtClean="0"/>
              <a:t>Diagram labelling</a:t>
            </a:r>
          </a:p>
          <a:p>
            <a:r>
              <a:rPr lang="en-GB" dirty="0" smtClean="0"/>
              <a:t>Matching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Reduce the difficulty of responding: short-answer formats</a:t>
            </a:r>
            <a:endParaRPr lang="en-GB" dirty="0"/>
          </a:p>
        </p:txBody>
      </p:sp>
      <p:sp>
        <p:nvSpPr>
          <p:cNvPr id="3" name="Content Placeholder 2"/>
          <p:cNvSpPr>
            <a:spLocks noGrp="1"/>
          </p:cNvSpPr>
          <p:nvPr>
            <p:ph idx="1"/>
          </p:nvPr>
        </p:nvSpPr>
        <p:spPr/>
        <p:txBody>
          <a:bodyPr/>
          <a:lstStyle/>
          <a:p>
            <a:r>
              <a:rPr lang="en-GB" dirty="0" smtClean="0"/>
              <a:t>Multiple choice</a:t>
            </a:r>
          </a:p>
          <a:p>
            <a:r>
              <a:rPr lang="en-GB" dirty="0" smtClean="0"/>
              <a:t>True/false</a:t>
            </a:r>
          </a:p>
          <a:p>
            <a:r>
              <a:rPr lang="en-GB" dirty="0" smtClean="0"/>
              <a:t>Gap-filling</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Reduce the difficulty of responding:  non-linguistic formats</a:t>
            </a:r>
            <a:endParaRPr lang="en-GB" dirty="0"/>
          </a:p>
        </p:txBody>
      </p:sp>
      <p:sp>
        <p:nvSpPr>
          <p:cNvPr id="3" name="Content Placeholder 2"/>
          <p:cNvSpPr>
            <a:spLocks noGrp="1"/>
          </p:cNvSpPr>
          <p:nvPr>
            <p:ph idx="1"/>
          </p:nvPr>
        </p:nvSpPr>
        <p:spPr/>
        <p:txBody>
          <a:bodyPr/>
          <a:lstStyle/>
          <a:p>
            <a:r>
              <a:rPr lang="en-GB" dirty="0" smtClean="0"/>
              <a:t>Visual</a:t>
            </a:r>
          </a:p>
          <a:p>
            <a:r>
              <a:rPr lang="en-GB" smtClean="0"/>
              <a:t>Numerical</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Bandscales</a:t>
            </a:r>
            <a:endParaRPr lang="en-GB" dirty="0"/>
          </a:p>
        </p:txBody>
      </p:sp>
      <p:sp>
        <p:nvSpPr>
          <p:cNvPr id="3" name="Content Placeholder 2"/>
          <p:cNvSpPr>
            <a:spLocks noGrp="1"/>
          </p:cNvSpPr>
          <p:nvPr>
            <p:ph idx="1"/>
          </p:nvPr>
        </p:nvSpPr>
        <p:spPr/>
        <p:txBody>
          <a:bodyPr/>
          <a:lstStyle/>
          <a:p>
            <a:r>
              <a:rPr lang="en-GB" dirty="0" smtClean="0"/>
              <a:t>Use a pre-existing scale</a:t>
            </a:r>
          </a:p>
          <a:p>
            <a:r>
              <a:rPr lang="en-GB" dirty="0" smtClean="0"/>
              <a:t>Avoid the problems of exact assessment</a:t>
            </a:r>
          </a:p>
          <a:p>
            <a:r>
              <a:rPr lang="en-GB" dirty="0" smtClean="0"/>
              <a:t>But is more subjective</a:t>
            </a:r>
          </a:p>
          <a:p>
            <a:r>
              <a:rPr lang="en-GB" dirty="0" smtClean="0"/>
              <a:t>should be used with co-assessors, requires inter-</a:t>
            </a:r>
            <a:r>
              <a:rPr lang="en-GB" dirty="0" err="1" smtClean="0"/>
              <a:t>rater</a:t>
            </a:r>
            <a:r>
              <a:rPr lang="en-GB" dirty="0" smtClean="0"/>
              <a:t> reliability</a:t>
            </a:r>
          </a:p>
          <a:p>
            <a:r>
              <a:rPr lang="en-GB" dirty="0" smtClean="0"/>
              <a:t>Need to be trialled</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Profiling</a:t>
            </a:r>
            <a:endParaRPr lang="en-GB" dirty="0"/>
          </a:p>
        </p:txBody>
      </p:sp>
      <p:sp>
        <p:nvSpPr>
          <p:cNvPr id="3" name="Content Placeholder 2"/>
          <p:cNvSpPr>
            <a:spLocks noGrp="1"/>
          </p:cNvSpPr>
          <p:nvPr>
            <p:ph idx="1"/>
          </p:nvPr>
        </p:nvSpPr>
        <p:spPr/>
        <p:txBody>
          <a:bodyPr/>
          <a:lstStyle/>
          <a:p>
            <a:r>
              <a:rPr lang="en-GB" dirty="0" smtClean="0"/>
              <a:t>Permits teacher to observe development over time</a:t>
            </a:r>
          </a:p>
          <a:p>
            <a:r>
              <a:rPr lang="en-GB" dirty="0" smtClean="0"/>
              <a:t>Allows the assessment of a variety of tasks</a:t>
            </a:r>
          </a:p>
          <a:p>
            <a:r>
              <a:rPr lang="en-GB" dirty="0" smtClean="0"/>
              <a:t>Needs a set of performance descriptors</a:t>
            </a:r>
          </a:p>
          <a:p>
            <a:r>
              <a:rPr lang="en-GB" dirty="0" smtClean="0"/>
              <a:t>Avoid the problems of exact grading, but should be used with co-assessors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Portfolio assessment</a:t>
            </a:r>
            <a:endParaRPr lang="en-GB"/>
          </a:p>
        </p:txBody>
      </p:sp>
      <p:sp>
        <p:nvSpPr>
          <p:cNvPr id="3" name="Content Placeholder 2"/>
          <p:cNvSpPr>
            <a:spLocks noGrp="1"/>
          </p:cNvSpPr>
          <p:nvPr>
            <p:ph idx="1"/>
          </p:nvPr>
        </p:nvSpPr>
        <p:spPr/>
        <p:txBody>
          <a:bodyPr/>
          <a:lstStyle/>
          <a:p>
            <a:r>
              <a:rPr lang="en-GB" dirty="0" smtClean="0"/>
              <a:t>Permits teacher to observe development over time</a:t>
            </a:r>
          </a:p>
          <a:p>
            <a:r>
              <a:rPr lang="en-GB" dirty="0" smtClean="0"/>
              <a:t>Allows the assessment of a variety of tasks</a:t>
            </a:r>
          </a:p>
          <a:p>
            <a:r>
              <a:rPr lang="en-GB" dirty="0" smtClean="0"/>
              <a:t>Can include a variety of assessment tools</a:t>
            </a:r>
          </a:p>
          <a:p>
            <a:r>
              <a:rPr lang="en-GB" dirty="0" smtClean="0"/>
              <a:t>Encourages reflective and self-directed learning</a:t>
            </a:r>
          </a:p>
          <a:p>
            <a:r>
              <a:rPr lang="en-GB" dirty="0" smtClean="0"/>
              <a:t>Needs a set of performance descriptors</a:t>
            </a:r>
          </a:p>
          <a:p>
            <a:r>
              <a:rPr lang="en-GB" dirty="0" smtClean="0"/>
              <a:t>Avoid the problems of exact grading, but should be used with co-assessors</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L1-medium assessment</a:t>
            </a:r>
            <a:br>
              <a:rPr lang="en-GB" dirty="0"/>
            </a:br>
            <a:endParaRPr lang="en-GB" dirty="0"/>
          </a:p>
        </p:txBody>
      </p:sp>
      <p:sp>
        <p:nvSpPr>
          <p:cNvPr id="3" name="Content Placeholder 2"/>
          <p:cNvSpPr>
            <a:spLocks noGrp="1"/>
          </p:cNvSpPr>
          <p:nvPr>
            <p:ph idx="1"/>
          </p:nvPr>
        </p:nvSpPr>
        <p:spPr/>
        <p:txBody>
          <a:bodyPr/>
          <a:lstStyle/>
          <a:p>
            <a:pPr>
              <a:buNone/>
            </a:pPr>
            <a:r>
              <a:rPr lang="en-GB" dirty="0"/>
              <a:t>It may </a:t>
            </a:r>
            <a:r>
              <a:rPr lang="en-GB" dirty="0" smtClean="0"/>
              <a:t>work, but:</a:t>
            </a:r>
            <a:endParaRPr lang="en-GB" dirty="0"/>
          </a:p>
          <a:p>
            <a:r>
              <a:rPr lang="en-GB" dirty="0" smtClean="0"/>
              <a:t>Learners </a:t>
            </a:r>
            <a:r>
              <a:rPr lang="en-GB" dirty="0"/>
              <a:t>may be unable to express knowledge satisfactorily in L1</a:t>
            </a:r>
          </a:p>
          <a:p>
            <a:r>
              <a:rPr lang="en-GB" dirty="0"/>
              <a:t>L1-medium assessment may contradict the principle of L2-medium teaching</a:t>
            </a:r>
          </a:p>
          <a:p>
            <a:pPr>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Content Placeholder 2"/>
          <p:cNvSpPr>
            <a:spLocks noGrp="1"/>
          </p:cNvSpPr>
          <p:nvPr>
            <p:ph idx="1"/>
          </p:nvPr>
        </p:nvSpPr>
        <p:spPr/>
        <p:txBody>
          <a:bodyPr>
            <a:normAutofit lnSpcReduction="10000"/>
          </a:bodyPr>
          <a:lstStyle/>
          <a:p>
            <a:r>
              <a:rPr lang="en-GB" dirty="0" smtClean="0"/>
              <a:t>What is CLIL?</a:t>
            </a:r>
          </a:p>
          <a:p>
            <a:r>
              <a:rPr lang="en-GB" dirty="0" smtClean="0"/>
              <a:t>CLIL objectives</a:t>
            </a:r>
          </a:p>
          <a:p>
            <a:r>
              <a:rPr lang="en-GB" dirty="0" smtClean="0"/>
              <a:t>What to assess in CLIL</a:t>
            </a:r>
          </a:p>
          <a:p>
            <a:r>
              <a:rPr lang="en-GB" dirty="0" smtClean="0"/>
              <a:t>Fairness issue</a:t>
            </a:r>
          </a:p>
          <a:p>
            <a:r>
              <a:rPr lang="en-GB" dirty="0" smtClean="0"/>
              <a:t>Ways of addressing fairness</a:t>
            </a:r>
          </a:p>
          <a:p>
            <a:pPr lvl="1"/>
            <a:r>
              <a:rPr lang="en-GB" dirty="0" smtClean="0"/>
              <a:t>reduce the language demands of the task</a:t>
            </a:r>
          </a:p>
          <a:p>
            <a:pPr lvl="1"/>
            <a:r>
              <a:rPr lang="en-GB" dirty="0" smtClean="0"/>
              <a:t>use a bandscale</a:t>
            </a:r>
          </a:p>
          <a:p>
            <a:pPr lvl="1"/>
            <a:r>
              <a:rPr lang="en-GB" dirty="0" smtClean="0"/>
              <a:t>use profiling</a:t>
            </a:r>
          </a:p>
          <a:p>
            <a:pPr lvl="1"/>
            <a:r>
              <a:rPr lang="en-GB" dirty="0" smtClean="0"/>
              <a:t>use portfolio assessment</a:t>
            </a:r>
          </a:p>
          <a:p>
            <a:pPr lvl="1"/>
            <a:r>
              <a:rPr lang="en-GB" dirty="0" smtClean="0"/>
              <a:t>use L1-medium assessment</a:t>
            </a:r>
          </a:p>
          <a:p>
            <a:pPr lvl="1"/>
            <a:endParaRPr lang="en-GB" dirty="0" smtClean="0"/>
          </a:p>
          <a:p>
            <a:pPr lvl="1"/>
            <a:endParaRPr lang="en-GB" dirty="0" smtClean="0"/>
          </a:p>
          <a:p>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normAutofit fontScale="62500" lnSpcReduction="20000"/>
          </a:bodyPr>
          <a:lstStyle/>
          <a:p>
            <a:pPr>
              <a:buNone/>
            </a:pPr>
            <a:r>
              <a:rPr lang="en-GB" b="1" dirty="0" smtClean="0"/>
              <a:t>Objectives: </a:t>
            </a:r>
            <a:endParaRPr lang="en-GB" dirty="0" smtClean="0"/>
          </a:p>
          <a:p>
            <a:pPr>
              <a:buNone/>
            </a:pPr>
            <a:r>
              <a:rPr lang="en-GB" dirty="0" smtClean="0"/>
              <a:t>Assessment makes CLIL teachers clarify their objectives and methodology</a:t>
            </a:r>
          </a:p>
          <a:p>
            <a:endParaRPr lang="en-GB" dirty="0" smtClean="0"/>
          </a:p>
          <a:p>
            <a:pPr>
              <a:buNone/>
            </a:pPr>
            <a:r>
              <a:rPr lang="en-GB" b="1" dirty="0" smtClean="0"/>
              <a:t>Standards:</a:t>
            </a:r>
            <a:endParaRPr lang="en-GB" dirty="0" smtClean="0"/>
          </a:p>
          <a:p>
            <a:pPr>
              <a:buNone/>
            </a:pPr>
            <a:r>
              <a:rPr lang="en-GB" dirty="0" smtClean="0"/>
              <a:t>Subject standards in CLIL must be equal to or better than in L1-medium teaching</a:t>
            </a:r>
          </a:p>
          <a:p>
            <a:pPr>
              <a:buNone/>
            </a:pPr>
            <a:r>
              <a:rPr lang="en-GB" dirty="0" smtClean="0"/>
              <a:t>CLIL programmes must have reliable subject performance data</a:t>
            </a:r>
          </a:p>
          <a:p>
            <a:pPr>
              <a:buNone/>
            </a:pPr>
            <a:r>
              <a:rPr lang="en-GB" dirty="0" smtClean="0"/>
              <a:t> </a:t>
            </a:r>
          </a:p>
          <a:p>
            <a:pPr>
              <a:buNone/>
            </a:pPr>
            <a:r>
              <a:rPr lang="en-GB" b="1" dirty="0" smtClean="0"/>
              <a:t>Research:</a:t>
            </a:r>
            <a:endParaRPr lang="en-GB" dirty="0" smtClean="0"/>
          </a:p>
          <a:p>
            <a:pPr>
              <a:buNone/>
            </a:pPr>
            <a:r>
              <a:rPr lang="en-GB" dirty="0" smtClean="0"/>
              <a:t>We don’t know for sure whether CLIL increases subject or language levels</a:t>
            </a:r>
          </a:p>
          <a:p>
            <a:pPr>
              <a:buNone/>
            </a:pPr>
            <a:r>
              <a:rPr lang="en-GB" dirty="0" smtClean="0"/>
              <a:t>We need data, especially reliable assessment outcomes</a:t>
            </a:r>
          </a:p>
          <a:p>
            <a:pPr>
              <a:buNone/>
            </a:pPr>
            <a:r>
              <a:rPr lang="en-GB" dirty="0" smtClean="0"/>
              <a:t> </a:t>
            </a:r>
          </a:p>
          <a:p>
            <a:pPr>
              <a:buNone/>
            </a:pPr>
            <a:r>
              <a:rPr lang="en-GB" b="1" dirty="0" smtClean="0"/>
              <a:t>Learners:</a:t>
            </a:r>
            <a:endParaRPr lang="en-GB" dirty="0" smtClean="0"/>
          </a:p>
          <a:p>
            <a:pPr>
              <a:buNone/>
            </a:pPr>
            <a:r>
              <a:rPr lang="en-GB" dirty="0" smtClean="0"/>
              <a:t>Learner language levels influence our choice of assessment methods</a:t>
            </a:r>
          </a:p>
          <a:p>
            <a:pPr>
              <a:buNone/>
            </a:pPr>
            <a:r>
              <a:rPr lang="en-GB" dirty="0" smtClean="0"/>
              <a:t> </a:t>
            </a:r>
          </a:p>
          <a:p>
            <a:pPr>
              <a:buNone/>
            </a:pPr>
            <a:r>
              <a:rPr lang="en-GB" b="1" dirty="0" smtClean="0"/>
              <a:t>Techniques:</a:t>
            </a:r>
            <a:endParaRPr lang="en-GB" dirty="0" smtClean="0"/>
          </a:p>
          <a:p>
            <a:pPr>
              <a:buNone/>
            </a:pPr>
            <a:r>
              <a:rPr lang="en-GB" dirty="0" smtClean="0"/>
              <a:t>We need practical knowledge about how to assess in CLIL</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CLIL?</a:t>
            </a:r>
            <a:endParaRPr lang="en-GB" dirty="0"/>
          </a:p>
        </p:txBody>
      </p:sp>
      <p:sp>
        <p:nvSpPr>
          <p:cNvPr id="3" name="Content Placeholder 2"/>
          <p:cNvSpPr>
            <a:spLocks noGrp="1"/>
          </p:cNvSpPr>
          <p:nvPr>
            <p:ph idx="1"/>
          </p:nvPr>
        </p:nvSpPr>
        <p:spPr/>
        <p:txBody>
          <a:bodyPr/>
          <a:lstStyle/>
          <a:p>
            <a:pPr>
              <a:buNone/>
            </a:pPr>
            <a:r>
              <a:rPr lang="en-GB" dirty="0"/>
              <a:t>CLIL is teaching subjects through </a:t>
            </a:r>
            <a:r>
              <a:rPr lang="en-GB" dirty="0" smtClean="0"/>
              <a:t>L2:</a:t>
            </a:r>
            <a:endParaRPr lang="en-GB" dirty="0"/>
          </a:p>
          <a:p>
            <a:pPr lvl="0"/>
            <a:r>
              <a:rPr lang="en-GB" dirty="0"/>
              <a:t>A</a:t>
            </a:r>
            <a:r>
              <a:rPr lang="en-GB" dirty="0" smtClean="0"/>
              <a:t> </a:t>
            </a:r>
            <a:r>
              <a:rPr lang="en-GB" dirty="0"/>
              <a:t>subject teacher teaches 100% of the subject for a lengthy period</a:t>
            </a:r>
          </a:p>
          <a:p>
            <a:pPr lvl="0"/>
            <a:r>
              <a:rPr lang="en-GB" dirty="0"/>
              <a:t>A</a:t>
            </a:r>
            <a:r>
              <a:rPr lang="en-GB" dirty="0" smtClean="0"/>
              <a:t> </a:t>
            </a:r>
            <a:r>
              <a:rPr lang="en-GB" dirty="0"/>
              <a:t>subject teacher teaches part of the subject (for a short period</a:t>
            </a:r>
            <a:r>
              <a:rPr lang="en-GB" dirty="0" smtClean="0"/>
              <a:t>)</a:t>
            </a:r>
          </a:p>
          <a:p>
            <a:pPr lvl="0"/>
            <a:r>
              <a:rPr lang="en-GB" dirty="0" smtClean="0"/>
              <a:t>Subject and language teachers collaborate to teach a topic (partly) in L2 for a short period</a:t>
            </a:r>
            <a:endParaRPr lang="en-GB" dirty="0"/>
          </a:p>
          <a:p>
            <a:pPr lvl="0"/>
            <a:r>
              <a:rPr lang="en-GB" dirty="0"/>
              <a:t>A</a:t>
            </a:r>
            <a:r>
              <a:rPr lang="en-GB" dirty="0" smtClean="0"/>
              <a:t> </a:t>
            </a:r>
            <a:r>
              <a:rPr lang="en-GB" dirty="0"/>
              <a:t>language teacher teaches part of a subject within a language class</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CLIL programme objectives</a:t>
            </a:r>
            <a:endParaRPr lang="en-GB" dirty="0"/>
          </a:p>
        </p:txBody>
      </p:sp>
      <p:sp>
        <p:nvSpPr>
          <p:cNvPr id="3" name="Content Placeholder 2"/>
          <p:cNvSpPr>
            <a:spLocks noGrp="1"/>
          </p:cNvSpPr>
          <p:nvPr>
            <p:ph idx="1"/>
          </p:nvPr>
        </p:nvSpPr>
        <p:spPr/>
        <p:txBody>
          <a:bodyPr/>
          <a:lstStyle/>
          <a:p>
            <a:pPr>
              <a:buNone/>
            </a:pPr>
            <a:r>
              <a:rPr lang="en-GB" dirty="0"/>
              <a:t>A CLIL programme has either:</a:t>
            </a:r>
          </a:p>
          <a:p>
            <a:pPr lvl="0"/>
            <a:r>
              <a:rPr lang="en-GB" dirty="0"/>
              <a:t>subject objectives</a:t>
            </a:r>
          </a:p>
          <a:p>
            <a:pPr lvl="0"/>
            <a:r>
              <a:rPr lang="en-GB" dirty="0"/>
              <a:t>language objectives</a:t>
            </a:r>
          </a:p>
          <a:p>
            <a:pPr lvl="0"/>
            <a:r>
              <a:rPr lang="en-GB" dirty="0"/>
              <a:t>both</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Priority in objectives</a:t>
            </a:r>
            <a:endParaRPr lang="en-GB" dirty="0"/>
          </a:p>
        </p:txBody>
      </p:sp>
      <p:sp>
        <p:nvSpPr>
          <p:cNvPr id="3" name="Content Placeholder 2"/>
          <p:cNvSpPr>
            <a:spLocks noGrp="1"/>
          </p:cNvSpPr>
          <p:nvPr>
            <p:ph idx="1"/>
          </p:nvPr>
        </p:nvSpPr>
        <p:spPr/>
        <p:txBody>
          <a:bodyPr/>
          <a:lstStyle/>
          <a:p>
            <a:pPr>
              <a:buNone/>
            </a:pPr>
            <a:r>
              <a:rPr lang="en-GB" dirty="0"/>
              <a:t>CLIL programmes often have</a:t>
            </a:r>
          </a:p>
          <a:p>
            <a:pPr lvl="0"/>
            <a:r>
              <a:rPr lang="en-GB" dirty="0" smtClean="0"/>
              <a:t>Priority objectives which are assessed– normally subject </a:t>
            </a:r>
            <a:r>
              <a:rPr lang="en-GB" dirty="0"/>
              <a:t>objectives</a:t>
            </a:r>
          </a:p>
          <a:p>
            <a:pPr lvl="0"/>
            <a:r>
              <a:rPr lang="en-GB" dirty="0" smtClean="0"/>
              <a:t>Secondary objectives which are not assessed – often language </a:t>
            </a:r>
            <a:r>
              <a:rPr lang="en-GB" dirty="0"/>
              <a:t>objectives</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to assess</a:t>
            </a:r>
            <a:endParaRPr lang="en-GB" dirty="0"/>
          </a:p>
        </p:txBody>
      </p:sp>
      <p:sp>
        <p:nvSpPr>
          <p:cNvPr id="3" name="Content Placeholder 2"/>
          <p:cNvSpPr>
            <a:spLocks noGrp="1"/>
          </p:cNvSpPr>
          <p:nvPr>
            <p:ph idx="1"/>
          </p:nvPr>
        </p:nvSpPr>
        <p:spPr/>
        <p:txBody>
          <a:bodyPr/>
          <a:lstStyle/>
          <a:p>
            <a:pPr>
              <a:buNone/>
            </a:pPr>
            <a:r>
              <a:rPr lang="en-GB" dirty="0" smtClean="0"/>
              <a:t>In CLIL programmes you can assess: </a:t>
            </a:r>
            <a:endParaRPr lang="en-GB" dirty="0"/>
          </a:p>
          <a:p>
            <a:pPr lvl="0"/>
            <a:r>
              <a:rPr lang="en-GB" dirty="0"/>
              <a:t>subject objectives</a:t>
            </a:r>
          </a:p>
          <a:p>
            <a:pPr lvl="0"/>
            <a:r>
              <a:rPr lang="en-GB" dirty="0"/>
              <a:t>language objectives</a:t>
            </a:r>
          </a:p>
          <a:p>
            <a:pPr lvl="0"/>
            <a:r>
              <a:rPr lang="en-GB" dirty="0"/>
              <a:t>both</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The </a:t>
            </a:r>
            <a:r>
              <a:rPr lang="en-GB" dirty="0"/>
              <a:t>fairness issue in assessment</a:t>
            </a:r>
            <a:br>
              <a:rPr lang="en-GB" dirty="0"/>
            </a:br>
            <a:endParaRPr lang="en-GB" dirty="0"/>
          </a:p>
        </p:txBody>
      </p:sp>
      <p:sp>
        <p:nvSpPr>
          <p:cNvPr id="3" name="Content Placeholder 2"/>
          <p:cNvSpPr>
            <a:spLocks noGrp="1"/>
          </p:cNvSpPr>
          <p:nvPr>
            <p:ph idx="1"/>
          </p:nvPr>
        </p:nvSpPr>
        <p:spPr/>
        <p:txBody>
          <a:bodyPr>
            <a:normAutofit fontScale="92500"/>
          </a:bodyPr>
          <a:lstStyle/>
          <a:p>
            <a:r>
              <a:rPr lang="en-GB" dirty="0"/>
              <a:t>You can use assessment methods which require learners to use </a:t>
            </a:r>
            <a:r>
              <a:rPr lang="en-GB" dirty="0" smtClean="0"/>
              <a:t>L2 </a:t>
            </a:r>
            <a:r>
              <a:rPr lang="en-GB" dirty="0"/>
              <a:t>skills to demonstrate subject knowledge </a:t>
            </a:r>
          </a:p>
          <a:p>
            <a:r>
              <a:rPr lang="en-GB" dirty="0"/>
              <a:t>They may not have those </a:t>
            </a:r>
            <a:r>
              <a:rPr lang="en-GB" dirty="0" smtClean="0"/>
              <a:t>L2 </a:t>
            </a:r>
            <a:r>
              <a:rPr lang="en-GB" dirty="0"/>
              <a:t>skills: </a:t>
            </a:r>
            <a:r>
              <a:rPr lang="en-GB" dirty="0" smtClean="0"/>
              <a:t>i.e. they </a:t>
            </a:r>
            <a:r>
              <a:rPr lang="en-GB" dirty="0"/>
              <a:t>may have the subject knowledge but not be able to demonstrate it</a:t>
            </a:r>
          </a:p>
          <a:p>
            <a:r>
              <a:rPr lang="en-GB" dirty="0"/>
              <a:t>Their language skills may compromise their ability to demonstrate </a:t>
            </a:r>
            <a:r>
              <a:rPr lang="en-GB" dirty="0" smtClean="0"/>
              <a:t>subject knowledge </a:t>
            </a:r>
            <a:endParaRPr lang="en-GB" dirty="0"/>
          </a:p>
          <a:p>
            <a:r>
              <a:rPr lang="en-GB" dirty="0" smtClean="0"/>
              <a:t>This is normally relevant with learners whose L2 ability falls below a given level</a:t>
            </a:r>
            <a:endParaRPr lang="en-GB" dirty="0"/>
          </a:p>
          <a:p>
            <a:r>
              <a:rPr lang="en-GB" dirty="0" smtClean="0"/>
              <a:t>It normally occurs with long-answer written or oral assessment formats</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Language demands of assessment tasks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Reading demands:</a:t>
            </a:r>
          </a:p>
          <a:p>
            <a:pPr lvl="1"/>
            <a:r>
              <a:rPr lang="en-GB" dirty="0" smtClean="0"/>
              <a:t>Vocabulary</a:t>
            </a:r>
          </a:p>
          <a:p>
            <a:pPr lvl="2"/>
            <a:r>
              <a:rPr lang="en-GB" dirty="0" smtClean="0"/>
              <a:t>Subject-specific</a:t>
            </a:r>
          </a:p>
          <a:p>
            <a:pPr lvl="2"/>
            <a:r>
              <a:rPr lang="en-GB" dirty="0" smtClean="0"/>
              <a:t>General academic</a:t>
            </a:r>
          </a:p>
          <a:p>
            <a:pPr lvl="1"/>
            <a:r>
              <a:rPr lang="en-GB" dirty="0" smtClean="0"/>
              <a:t>Discourse</a:t>
            </a:r>
          </a:p>
          <a:p>
            <a:r>
              <a:rPr lang="en-GB" dirty="0" smtClean="0"/>
              <a:t>Writing demands</a:t>
            </a:r>
          </a:p>
          <a:p>
            <a:pPr lvl="1"/>
            <a:r>
              <a:rPr lang="en-GB" dirty="0" smtClean="0"/>
              <a:t>Spelling</a:t>
            </a:r>
          </a:p>
          <a:p>
            <a:pPr lvl="1"/>
            <a:r>
              <a:rPr lang="en-GB" dirty="0" smtClean="0"/>
              <a:t>Vocabulary</a:t>
            </a:r>
          </a:p>
          <a:p>
            <a:pPr lvl="2"/>
            <a:r>
              <a:rPr lang="en-GB" dirty="0" smtClean="0"/>
              <a:t>Subject-specific</a:t>
            </a:r>
          </a:p>
          <a:p>
            <a:pPr lvl="2"/>
            <a:r>
              <a:rPr lang="en-GB" dirty="0" smtClean="0"/>
              <a:t>General academic</a:t>
            </a:r>
          </a:p>
          <a:p>
            <a:pPr lvl="1"/>
            <a:r>
              <a:rPr lang="en-GB" dirty="0" smtClean="0"/>
              <a:t>Grammar</a:t>
            </a:r>
          </a:p>
          <a:p>
            <a:pPr lvl="1"/>
            <a:r>
              <a:rPr lang="en-GB" dirty="0" smtClean="0"/>
              <a:t>Discourse</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Ways of dealing with the fairness issue</a:t>
            </a:r>
            <a:br>
              <a:rPr lang="en-GB" dirty="0"/>
            </a:br>
            <a:endParaRPr lang="en-GB" dirty="0"/>
          </a:p>
        </p:txBody>
      </p:sp>
      <p:sp>
        <p:nvSpPr>
          <p:cNvPr id="3" name="Content Placeholder 2"/>
          <p:cNvSpPr>
            <a:spLocks noGrp="1"/>
          </p:cNvSpPr>
          <p:nvPr>
            <p:ph idx="1"/>
          </p:nvPr>
        </p:nvSpPr>
        <p:spPr/>
        <p:txBody>
          <a:bodyPr/>
          <a:lstStyle/>
          <a:p>
            <a:pPr lvl="0"/>
            <a:r>
              <a:rPr lang="en-GB" dirty="0"/>
              <a:t>R</a:t>
            </a:r>
            <a:r>
              <a:rPr lang="en-GB" dirty="0" smtClean="0"/>
              <a:t>educe </a:t>
            </a:r>
            <a:r>
              <a:rPr lang="en-GB" dirty="0"/>
              <a:t>the language demands of the </a:t>
            </a:r>
            <a:r>
              <a:rPr lang="en-GB" dirty="0" smtClean="0"/>
              <a:t>assessment task</a:t>
            </a:r>
            <a:endParaRPr lang="en-GB" dirty="0"/>
          </a:p>
          <a:p>
            <a:pPr lvl="0"/>
            <a:r>
              <a:rPr lang="en-GB" dirty="0" smtClean="0"/>
              <a:t>Use </a:t>
            </a:r>
            <a:r>
              <a:rPr lang="en-GB" dirty="0"/>
              <a:t>a bandscale</a:t>
            </a:r>
          </a:p>
          <a:p>
            <a:pPr lvl="0"/>
            <a:r>
              <a:rPr lang="en-GB" dirty="0"/>
              <a:t>U</a:t>
            </a:r>
            <a:r>
              <a:rPr lang="en-GB" dirty="0" smtClean="0"/>
              <a:t>se </a:t>
            </a:r>
            <a:r>
              <a:rPr lang="en-GB" dirty="0"/>
              <a:t>profiling</a:t>
            </a:r>
          </a:p>
          <a:p>
            <a:pPr lvl="0"/>
            <a:r>
              <a:rPr lang="en-GB" dirty="0"/>
              <a:t>U</a:t>
            </a:r>
            <a:r>
              <a:rPr lang="en-GB" dirty="0" smtClean="0"/>
              <a:t>se </a:t>
            </a:r>
            <a:r>
              <a:rPr lang="en-GB" dirty="0"/>
              <a:t>portfolio assessment</a:t>
            </a:r>
          </a:p>
          <a:p>
            <a:r>
              <a:rPr lang="en-GB" dirty="0" smtClean="0"/>
              <a:t>Use L1-medium assessment</a:t>
            </a:r>
          </a:p>
          <a:p>
            <a:pPr>
              <a:buNone/>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377</TotalTime>
  <Words>593</Words>
  <Application>Microsoft Office PowerPoint</Application>
  <PresentationFormat>Presentazione su schermo (4:3)</PresentationFormat>
  <Paragraphs>144</Paragraphs>
  <Slides>20</Slides>
  <Notes>20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Flow</vt:lpstr>
      <vt:lpstr>Fair Assessment in CLIL</vt:lpstr>
      <vt:lpstr>Contents</vt:lpstr>
      <vt:lpstr>What is CLIL?</vt:lpstr>
      <vt:lpstr>CLIL programme objectives</vt:lpstr>
      <vt:lpstr>Priority in objectives</vt:lpstr>
      <vt:lpstr>What to assess</vt:lpstr>
      <vt:lpstr> The fairness issue in assessment </vt:lpstr>
      <vt:lpstr>Language demands of assessment tasks</vt:lpstr>
      <vt:lpstr>Ways of dealing with the fairness issue </vt:lpstr>
      <vt:lpstr> Reducing the language demands of the assessment task </vt:lpstr>
      <vt:lpstr>Language demands in CLIL assessment</vt:lpstr>
      <vt:lpstr>Reducing the difficulty of questions</vt:lpstr>
      <vt:lpstr>Reducing the difficulty of texts</vt:lpstr>
      <vt:lpstr>Reduce the difficulty of responding: short-answer formats</vt:lpstr>
      <vt:lpstr>Reduce the difficulty of responding:  non-linguistic formats</vt:lpstr>
      <vt:lpstr>Bandscales</vt:lpstr>
      <vt:lpstr>Profiling</vt:lpstr>
      <vt:lpstr>Portfolio assessment</vt:lpstr>
      <vt:lpstr>L1-medium assessment </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 Assessment in CLIL</dc:title>
  <dc:creator>John</dc:creator>
  <cp:lastModifiedBy>Lucia</cp:lastModifiedBy>
  <cp:revision>44</cp:revision>
  <dcterms:created xsi:type="dcterms:W3CDTF">2012-12-07T11:06:35Z</dcterms:created>
  <dcterms:modified xsi:type="dcterms:W3CDTF">2013-07-31T07:08:55Z</dcterms:modified>
</cp:coreProperties>
</file>