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73" r:id="rId12"/>
    <p:sldId id="268" r:id="rId13"/>
    <p:sldId id="270" r:id="rId14"/>
    <p:sldId id="267" r:id="rId15"/>
    <p:sldId id="269" r:id="rId16"/>
    <p:sldId id="271" r:id="rId17"/>
    <p:sldId id="265" r:id="rId18"/>
    <p:sldId id="266" r:id="rId19"/>
    <p:sldId id="264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30A2F-D389-477C-B5AB-57D22107C079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45E9B-E103-494F-8CCF-278B8FAA4D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Fair Assessment in CLIL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Clegg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Reducing </a:t>
            </a:r>
            <a:r>
              <a:rPr lang="en-GB" dirty="0"/>
              <a:t>the language demands of the assessment task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GB" dirty="0" smtClean="0"/>
              <a:t>Reduce reading </a:t>
            </a:r>
            <a:r>
              <a:rPr lang="en-GB" dirty="0"/>
              <a:t>demands</a:t>
            </a:r>
          </a:p>
          <a:p>
            <a:pPr marL="514350" indent="-514350"/>
            <a:r>
              <a:rPr lang="en-GB" dirty="0" smtClean="0"/>
              <a:t>Reducing </a:t>
            </a:r>
            <a:r>
              <a:rPr lang="en-GB" dirty="0"/>
              <a:t>the </a:t>
            </a:r>
            <a:r>
              <a:rPr lang="en-GB" dirty="0" smtClean="0"/>
              <a:t>difficulty of questions</a:t>
            </a:r>
            <a:endParaRPr lang="en-GB" dirty="0"/>
          </a:p>
          <a:p>
            <a:pPr marL="514350" indent="-514350"/>
            <a:r>
              <a:rPr lang="en-GB" dirty="0" smtClean="0"/>
              <a:t>Reducing the difficulty of texts </a:t>
            </a:r>
            <a:endParaRPr lang="en-GB" dirty="0"/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 smtClean="0"/>
              <a:t>Reduce writing </a:t>
            </a:r>
            <a:r>
              <a:rPr lang="en-GB" dirty="0"/>
              <a:t>demands</a:t>
            </a:r>
          </a:p>
          <a:p>
            <a:pPr marL="514350" indent="-514350"/>
            <a:r>
              <a:rPr lang="en-GB" dirty="0"/>
              <a:t>S</a:t>
            </a:r>
            <a:r>
              <a:rPr lang="en-GB" dirty="0" smtClean="0"/>
              <a:t>hort-answer </a:t>
            </a:r>
            <a:r>
              <a:rPr lang="en-GB" dirty="0"/>
              <a:t>formats</a:t>
            </a:r>
          </a:p>
          <a:p>
            <a:pPr marL="514350" indent="-514350"/>
            <a:r>
              <a:rPr lang="en-GB" dirty="0"/>
              <a:t>V</a:t>
            </a:r>
            <a:r>
              <a:rPr lang="en-GB" dirty="0" smtClean="0"/>
              <a:t>isual/numerical </a:t>
            </a:r>
            <a:r>
              <a:rPr lang="en-GB" dirty="0"/>
              <a:t>formats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Language demands in CLIL assessment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1867384"/>
            <a:ext cx="5749056" cy="420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GB" dirty="0" smtClean="0"/>
              <a:t>Reducing the difficulty of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Shorter/less complex question</a:t>
            </a:r>
          </a:p>
          <a:p>
            <a:r>
              <a:rPr lang="en-GB" dirty="0" smtClean="0"/>
              <a:t>Visual question</a:t>
            </a:r>
          </a:p>
          <a:p>
            <a:r>
              <a:rPr lang="en-GB" dirty="0" smtClean="0"/>
              <a:t>Numerical question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difficulty of 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Diagram labelling</a:t>
            </a:r>
          </a:p>
          <a:p>
            <a:r>
              <a:rPr lang="en-GB" dirty="0" smtClean="0"/>
              <a:t>Matching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Reduce the difficulty of responding: short-answer formats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Multiple choice</a:t>
            </a:r>
          </a:p>
          <a:p>
            <a:r>
              <a:rPr lang="en-GB" dirty="0" smtClean="0"/>
              <a:t>True/false</a:t>
            </a:r>
          </a:p>
          <a:p>
            <a:r>
              <a:rPr lang="en-GB" dirty="0" smtClean="0"/>
              <a:t>Gap-filling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Reduce the difficulty of responding:  non-linguistic formats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</a:t>
            </a:r>
          </a:p>
          <a:p>
            <a:r>
              <a:rPr lang="en-GB" smtClean="0"/>
              <a:t>Numerical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 pre-existing scale</a:t>
            </a:r>
          </a:p>
          <a:p>
            <a:r>
              <a:rPr lang="en-GB" dirty="0" smtClean="0"/>
              <a:t>Avoid the problems of exact </a:t>
            </a:r>
            <a:r>
              <a:rPr lang="en-GB" dirty="0" smtClean="0"/>
              <a:t>assessment</a:t>
            </a:r>
            <a:endParaRPr lang="en-GB" dirty="0" smtClean="0"/>
          </a:p>
          <a:p>
            <a:r>
              <a:rPr lang="en-GB" dirty="0" smtClean="0"/>
              <a:t>But is more subjective</a:t>
            </a:r>
          </a:p>
          <a:p>
            <a:r>
              <a:rPr lang="en-GB" dirty="0" smtClean="0"/>
              <a:t>should be used with co-assessors, requires inter-</a:t>
            </a:r>
            <a:r>
              <a:rPr lang="en-GB" dirty="0" err="1" smtClean="0"/>
              <a:t>rater</a:t>
            </a:r>
            <a:r>
              <a:rPr lang="en-GB" dirty="0" smtClean="0"/>
              <a:t> reliability</a:t>
            </a:r>
          </a:p>
          <a:p>
            <a:r>
              <a:rPr lang="en-GB" dirty="0" smtClean="0"/>
              <a:t>Need to be trialled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Permits teacher to observe development over time</a:t>
            </a:r>
          </a:p>
          <a:p>
            <a:r>
              <a:rPr lang="en-GB" dirty="0" smtClean="0"/>
              <a:t>Allows the assessment of a variety of tasks</a:t>
            </a:r>
          </a:p>
          <a:p>
            <a:r>
              <a:rPr lang="en-GB" dirty="0" smtClean="0"/>
              <a:t>Needs a set of performance descriptors</a:t>
            </a:r>
          </a:p>
          <a:p>
            <a:r>
              <a:rPr lang="en-GB" dirty="0" smtClean="0"/>
              <a:t>Avoid the problems of exact grading, but should be used with co-assessors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Portfolio assessment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Permits teacher to observe development over time</a:t>
            </a:r>
          </a:p>
          <a:p>
            <a:r>
              <a:rPr lang="en-GB" dirty="0" smtClean="0"/>
              <a:t>Allows the assessment of a variety of tasks</a:t>
            </a:r>
          </a:p>
          <a:p>
            <a:r>
              <a:rPr lang="en-GB" dirty="0" smtClean="0"/>
              <a:t>Can include a variety of assessment tools</a:t>
            </a:r>
          </a:p>
          <a:p>
            <a:r>
              <a:rPr lang="en-GB" dirty="0" smtClean="0"/>
              <a:t>Encourages reflective and self-directed learning</a:t>
            </a:r>
          </a:p>
          <a:p>
            <a:r>
              <a:rPr lang="en-GB" dirty="0" smtClean="0"/>
              <a:t>Needs a set of performance descriptors</a:t>
            </a:r>
          </a:p>
          <a:p>
            <a:r>
              <a:rPr lang="en-GB" dirty="0" smtClean="0"/>
              <a:t>Avoid the problems of exact grading, but should be used with co-assessors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L1-medium assessment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It may </a:t>
            </a:r>
            <a:r>
              <a:rPr lang="en-GB" dirty="0" smtClean="0"/>
              <a:t>work, but:</a:t>
            </a:r>
            <a:endParaRPr lang="en-GB" dirty="0"/>
          </a:p>
          <a:p>
            <a:r>
              <a:rPr lang="en-GB" dirty="0" smtClean="0"/>
              <a:t>Learners </a:t>
            </a:r>
            <a:r>
              <a:rPr lang="en-GB" dirty="0"/>
              <a:t>may be unable to express knowledge satisfactorily in L1</a:t>
            </a:r>
          </a:p>
          <a:p>
            <a:r>
              <a:rPr lang="en-GB" dirty="0"/>
              <a:t>L1-medium assessment may contradict the principle of L2-medium teaching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CLIL?</a:t>
            </a:r>
          </a:p>
          <a:p>
            <a:r>
              <a:rPr lang="en-GB" dirty="0" smtClean="0"/>
              <a:t>CLIL objectives</a:t>
            </a:r>
          </a:p>
          <a:p>
            <a:r>
              <a:rPr lang="en-GB" dirty="0" smtClean="0"/>
              <a:t>What to assess in CLIL</a:t>
            </a:r>
          </a:p>
          <a:p>
            <a:r>
              <a:rPr lang="en-GB" dirty="0" smtClean="0"/>
              <a:t>Fairness issue</a:t>
            </a:r>
          </a:p>
          <a:p>
            <a:r>
              <a:rPr lang="en-GB" dirty="0" smtClean="0"/>
              <a:t>Ways of addressing fairness</a:t>
            </a:r>
          </a:p>
          <a:p>
            <a:pPr lvl="1"/>
            <a:r>
              <a:rPr lang="en-GB" dirty="0" smtClean="0"/>
              <a:t>reduce the language demands of the task</a:t>
            </a:r>
          </a:p>
          <a:p>
            <a:pPr lvl="1"/>
            <a:r>
              <a:rPr lang="en-GB" dirty="0" smtClean="0"/>
              <a:t>use a bandscale</a:t>
            </a:r>
          </a:p>
          <a:p>
            <a:pPr lvl="1"/>
            <a:r>
              <a:rPr lang="en-GB" dirty="0" smtClean="0"/>
              <a:t>use profiling</a:t>
            </a:r>
          </a:p>
          <a:p>
            <a:pPr lvl="1"/>
            <a:r>
              <a:rPr lang="en-GB" dirty="0" smtClean="0"/>
              <a:t>use portfolio assessment</a:t>
            </a:r>
          </a:p>
          <a:p>
            <a:pPr lvl="1"/>
            <a:r>
              <a:rPr lang="en-GB" dirty="0" smtClean="0"/>
              <a:t>use L1-medium assessment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 smtClean="0"/>
              <a:t>Objectives: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Assessment makes CLIL teachers clarify their objectives and methodology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Standards: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Subject standards in CLIL must be equal to or better than in L1-medium teaching</a:t>
            </a:r>
          </a:p>
          <a:p>
            <a:pPr>
              <a:buNone/>
            </a:pPr>
            <a:r>
              <a:rPr lang="en-GB" dirty="0" smtClean="0"/>
              <a:t>CLIL programmes must have reliable subject performance data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b="1" dirty="0" smtClean="0"/>
              <a:t>Research: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We don’t know for sure whether CLIL increases subject or language levels</a:t>
            </a:r>
          </a:p>
          <a:p>
            <a:pPr>
              <a:buNone/>
            </a:pPr>
            <a:r>
              <a:rPr lang="en-GB" dirty="0" smtClean="0"/>
              <a:t>We need data, especially reliable assessment outcomes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b="1" dirty="0" smtClean="0"/>
              <a:t>Learners: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Learner language levels influence our choice of assessment methods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b="1" dirty="0" smtClean="0"/>
              <a:t>Techniques: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We need practical knowledge about how to assess in CLIL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CLIL?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CLIL is teaching subjects through </a:t>
            </a:r>
            <a:r>
              <a:rPr lang="en-GB" dirty="0" smtClean="0"/>
              <a:t>L2:</a:t>
            </a:r>
            <a:endParaRPr lang="en-GB" dirty="0"/>
          </a:p>
          <a:p>
            <a:pPr lvl="0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subject teacher teaches 100% of the subject for a lengthy period</a:t>
            </a:r>
          </a:p>
          <a:p>
            <a:pPr lvl="0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subject teacher teaches part of the subject (for a short period</a:t>
            </a:r>
            <a:r>
              <a:rPr lang="en-GB" dirty="0" smtClean="0"/>
              <a:t>)</a:t>
            </a:r>
          </a:p>
          <a:p>
            <a:pPr lvl="0"/>
            <a:r>
              <a:rPr lang="en-GB" dirty="0" smtClean="0"/>
              <a:t>Subject and language teachers collaborate to teach a topic (partly) in L2 for a short period</a:t>
            </a:r>
            <a:endParaRPr lang="en-GB" dirty="0"/>
          </a:p>
          <a:p>
            <a:pPr lvl="0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language teacher teaches part of a subject within a language class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CLIL programme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A CLIL programme has either:</a:t>
            </a:r>
          </a:p>
          <a:p>
            <a:pPr lvl="0"/>
            <a:r>
              <a:rPr lang="en-GB" dirty="0"/>
              <a:t>subject objectives</a:t>
            </a:r>
          </a:p>
          <a:p>
            <a:pPr lvl="0"/>
            <a:r>
              <a:rPr lang="en-GB" dirty="0"/>
              <a:t>language objectives</a:t>
            </a:r>
          </a:p>
          <a:p>
            <a:pPr lvl="0"/>
            <a:r>
              <a:rPr lang="en-GB" dirty="0"/>
              <a:t>both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Priority in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CLIL programmes often have</a:t>
            </a:r>
          </a:p>
          <a:p>
            <a:pPr lvl="0"/>
            <a:r>
              <a:rPr lang="en-GB" dirty="0" smtClean="0"/>
              <a:t>Priority objectives which are assessed– normally subject </a:t>
            </a:r>
            <a:r>
              <a:rPr lang="en-GB" dirty="0"/>
              <a:t>objectives</a:t>
            </a:r>
          </a:p>
          <a:p>
            <a:pPr lvl="0"/>
            <a:r>
              <a:rPr lang="en-GB" dirty="0" smtClean="0"/>
              <a:t>Secondary objectives which are not assessed – often language </a:t>
            </a:r>
            <a:r>
              <a:rPr lang="en-GB" dirty="0"/>
              <a:t>objectives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assess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CLIL programmes you can assess: </a:t>
            </a:r>
            <a:endParaRPr lang="en-GB" dirty="0"/>
          </a:p>
          <a:p>
            <a:pPr lvl="0"/>
            <a:r>
              <a:rPr lang="en-GB" dirty="0"/>
              <a:t>subject objectives</a:t>
            </a:r>
          </a:p>
          <a:p>
            <a:pPr lvl="0"/>
            <a:r>
              <a:rPr lang="en-GB" dirty="0"/>
              <a:t>language objectives</a:t>
            </a:r>
          </a:p>
          <a:p>
            <a:pPr lvl="0"/>
            <a:r>
              <a:rPr lang="en-GB" dirty="0"/>
              <a:t>both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fairness issue in assessment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You can use assessment methods which require learners to use </a:t>
            </a:r>
            <a:r>
              <a:rPr lang="en-GB" dirty="0" smtClean="0"/>
              <a:t>L2 </a:t>
            </a:r>
            <a:r>
              <a:rPr lang="en-GB" dirty="0"/>
              <a:t>skills to demonstrate subject knowledge </a:t>
            </a:r>
          </a:p>
          <a:p>
            <a:r>
              <a:rPr lang="en-GB" dirty="0"/>
              <a:t>They may not have those </a:t>
            </a:r>
            <a:r>
              <a:rPr lang="en-GB" dirty="0" smtClean="0"/>
              <a:t>L2 </a:t>
            </a:r>
            <a:r>
              <a:rPr lang="en-GB" dirty="0"/>
              <a:t>skills: </a:t>
            </a:r>
            <a:r>
              <a:rPr lang="en-GB" dirty="0" smtClean="0"/>
              <a:t>i.e. they </a:t>
            </a:r>
            <a:r>
              <a:rPr lang="en-GB" dirty="0"/>
              <a:t>may have the subject knowledge but not be able to demonstrate it</a:t>
            </a:r>
          </a:p>
          <a:p>
            <a:r>
              <a:rPr lang="en-GB" dirty="0"/>
              <a:t>Their language skills may compromise their ability to demonstrate </a:t>
            </a:r>
            <a:r>
              <a:rPr lang="en-GB" dirty="0" smtClean="0"/>
              <a:t>subject knowledge </a:t>
            </a:r>
            <a:endParaRPr lang="en-GB" dirty="0"/>
          </a:p>
          <a:p>
            <a:r>
              <a:rPr lang="en-GB" dirty="0" smtClean="0"/>
              <a:t>This is normally relevant with learners whose L2 ability falls below a given level</a:t>
            </a:r>
            <a:endParaRPr lang="en-GB" dirty="0"/>
          </a:p>
          <a:p>
            <a:r>
              <a:rPr lang="en-GB" dirty="0" smtClean="0"/>
              <a:t>It normally occurs with long-answer written or oral assessment formats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Language demands of assessment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Reading demands:</a:t>
            </a:r>
          </a:p>
          <a:p>
            <a:pPr lvl="1"/>
            <a:r>
              <a:rPr lang="en-GB" dirty="0" smtClean="0"/>
              <a:t>Vocabulary</a:t>
            </a:r>
          </a:p>
          <a:p>
            <a:pPr lvl="2"/>
            <a:r>
              <a:rPr lang="en-GB" dirty="0" smtClean="0"/>
              <a:t>Subject-specific</a:t>
            </a:r>
          </a:p>
          <a:p>
            <a:pPr lvl="2"/>
            <a:r>
              <a:rPr lang="en-GB" dirty="0" smtClean="0"/>
              <a:t>General academic</a:t>
            </a:r>
          </a:p>
          <a:p>
            <a:pPr lvl="1"/>
            <a:r>
              <a:rPr lang="en-GB" dirty="0" smtClean="0"/>
              <a:t>Discourse</a:t>
            </a:r>
          </a:p>
          <a:p>
            <a:r>
              <a:rPr lang="en-GB" dirty="0" smtClean="0"/>
              <a:t>Writing demands</a:t>
            </a:r>
          </a:p>
          <a:p>
            <a:pPr lvl="1"/>
            <a:r>
              <a:rPr lang="en-GB" dirty="0" smtClean="0"/>
              <a:t>Spelling</a:t>
            </a:r>
          </a:p>
          <a:p>
            <a:pPr lvl="1"/>
            <a:r>
              <a:rPr lang="en-GB" dirty="0" smtClean="0"/>
              <a:t>Vocabulary</a:t>
            </a:r>
          </a:p>
          <a:p>
            <a:pPr lvl="2"/>
            <a:r>
              <a:rPr lang="en-GB" dirty="0" smtClean="0"/>
              <a:t>Subject-specific</a:t>
            </a:r>
          </a:p>
          <a:p>
            <a:pPr lvl="2"/>
            <a:r>
              <a:rPr lang="en-GB" dirty="0" smtClean="0"/>
              <a:t>General academic</a:t>
            </a:r>
          </a:p>
          <a:p>
            <a:pPr lvl="1"/>
            <a:r>
              <a:rPr lang="en-GB" dirty="0" smtClean="0"/>
              <a:t>Grammar</a:t>
            </a:r>
          </a:p>
          <a:p>
            <a:pPr lvl="1"/>
            <a:r>
              <a:rPr lang="en-GB" dirty="0" smtClean="0"/>
              <a:t>Discourse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Ways of dealing with the fairness issue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</a:t>
            </a:r>
            <a:r>
              <a:rPr lang="en-GB" dirty="0" smtClean="0"/>
              <a:t>educe </a:t>
            </a:r>
            <a:r>
              <a:rPr lang="en-GB" dirty="0"/>
              <a:t>the language demands of the </a:t>
            </a:r>
            <a:r>
              <a:rPr lang="en-GB" dirty="0" smtClean="0"/>
              <a:t>assessment task</a:t>
            </a:r>
            <a:endParaRPr lang="en-GB" dirty="0"/>
          </a:p>
          <a:p>
            <a:pPr lvl="0"/>
            <a:r>
              <a:rPr lang="en-GB" dirty="0" smtClean="0"/>
              <a:t>Use </a:t>
            </a:r>
            <a:r>
              <a:rPr lang="en-GB" dirty="0"/>
              <a:t>a bandscale</a:t>
            </a:r>
          </a:p>
          <a:p>
            <a:pPr lvl="0"/>
            <a:r>
              <a:rPr lang="en-GB" dirty="0"/>
              <a:t>U</a:t>
            </a:r>
            <a:r>
              <a:rPr lang="en-GB" dirty="0" smtClean="0"/>
              <a:t>se </a:t>
            </a:r>
            <a:r>
              <a:rPr lang="en-GB" dirty="0"/>
              <a:t>profiling</a:t>
            </a:r>
          </a:p>
          <a:p>
            <a:pPr lvl="0"/>
            <a:r>
              <a:rPr lang="en-GB" dirty="0"/>
              <a:t>U</a:t>
            </a:r>
            <a:r>
              <a:rPr lang="en-GB" dirty="0" smtClean="0"/>
              <a:t>se </a:t>
            </a:r>
            <a:r>
              <a:rPr lang="en-GB" dirty="0"/>
              <a:t>portfolio assessment</a:t>
            </a:r>
          </a:p>
          <a:p>
            <a:r>
              <a:rPr lang="en-GB" dirty="0" smtClean="0"/>
              <a:t>Use L1-medium assessment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528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Fair Assessment in CLIL</vt:lpstr>
      <vt:lpstr>Contents</vt:lpstr>
      <vt:lpstr>What is CLIL?</vt:lpstr>
      <vt:lpstr>CLIL programme objectives</vt:lpstr>
      <vt:lpstr>Priority in objectives</vt:lpstr>
      <vt:lpstr>What to assess</vt:lpstr>
      <vt:lpstr> The fairness issue in assessment </vt:lpstr>
      <vt:lpstr>Language demands of assessment tasks</vt:lpstr>
      <vt:lpstr>Ways of dealing with the fairness issue </vt:lpstr>
      <vt:lpstr> Reducing the language demands of the assessment task </vt:lpstr>
      <vt:lpstr>Language demands in CLIL assessment</vt:lpstr>
      <vt:lpstr>Reducing the difficulty of questions</vt:lpstr>
      <vt:lpstr>Reducing the difficulty of texts</vt:lpstr>
      <vt:lpstr>Reduce the difficulty of responding: short-answer formats</vt:lpstr>
      <vt:lpstr>Reduce the difficulty of responding:  non-linguistic formats</vt:lpstr>
      <vt:lpstr>Bandscales</vt:lpstr>
      <vt:lpstr>Profiling</vt:lpstr>
      <vt:lpstr>Portfolio assessment</vt:lpstr>
      <vt:lpstr>L1-medium assessment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Assessment in CLIL</dc:title>
  <dc:creator>John</dc:creator>
  <cp:lastModifiedBy>John</cp:lastModifiedBy>
  <cp:revision>43</cp:revision>
  <dcterms:created xsi:type="dcterms:W3CDTF">2012-12-07T11:06:35Z</dcterms:created>
  <dcterms:modified xsi:type="dcterms:W3CDTF">2012-12-13T08:20:30Z</dcterms:modified>
</cp:coreProperties>
</file>